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91" r:id="rId1"/>
  </p:sldMasterIdLst>
  <p:notesMasterIdLst>
    <p:notesMasterId r:id="rId30"/>
  </p:notesMasterIdLst>
  <p:handoutMasterIdLst>
    <p:handoutMasterId r:id="rId31"/>
  </p:handoutMasterIdLst>
  <p:sldIdLst>
    <p:sldId id="625" r:id="rId2"/>
    <p:sldId id="572" r:id="rId3"/>
    <p:sldId id="586" r:id="rId4"/>
    <p:sldId id="641" r:id="rId5"/>
    <p:sldId id="663" r:id="rId6"/>
    <p:sldId id="665" r:id="rId7"/>
    <p:sldId id="664" r:id="rId8"/>
    <p:sldId id="662" r:id="rId9"/>
    <p:sldId id="666" r:id="rId10"/>
    <p:sldId id="667" r:id="rId11"/>
    <p:sldId id="669" r:id="rId12"/>
    <p:sldId id="670" r:id="rId13"/>
    <p:sldId id="671" r:id="rId14"/>
    <p:sldId id="672" r:id="rId15"/>
    <p:sldId id="668" r:id="rId16"/>
    <p:sldId id="673" r:id="rId17"/>
    <p:sldId id="678" r:id="rId18"/>
    <p:sldId id="680" r:id="rId19"/>
    <p:sldId id="681" r:id="rId20"/>
    <p:sldId id="675" r:id="rId21"/>
    <p:sldId id="676" r:id="rId22"/>
    <p:sldId id="599" r:id="rId23"/>
    <p:sldId id="588" r:id="rId24"/>
    <p:sldId id="682" r:id="rId25"/>
    <p:sldId id="683" r:id="rId26"/>
    <p:sldId id="684" r:id="rId27"/>
    <p:sldId id="685" r:id="rId28"/>
    <p:sldId id="686" r:id="rId29"/>
  </p:sldIdLst>
  <p:sldSz cx="9144000" cy="6858000" type="screen4x3"/>
  <p:notesSz cx="6797675" cy="987425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4AA36BF8-663A-4DC2-B13A-D64B27A2120A}">
          <p14:sldIdLst>
            <p14:sldId id="625"/>
            <p14:sldId id="572"/>
            <p14:sldId id="586"/>
            <p14:sldId id="641"/>
            <p14:sldId id="663"/>
            <p14:sldId id="665"/>
            <p14:sldId id="664"/>
            <p14:sldId id="662"/>
            <p14:sldId id="666"/>
            <p14:sldId id="667"/>
            <p14:sldId id="669"/>
            <p14:sldId id="670"/>
            <p14:sldId id="671"/>
            <p14:sldId id="672"/>
            <p14:sldId id="668"/>
            <p14:sldId id="673"/>
            <p14:sldId id="678"/>
            <p14:sldId id="680"/>
            <p14:sldId id="681"/>
            <p14:sldId id="675"/>
            <p14:sldId id="676"/>
            <p14:sldId id="599"/>
            <p14:sldId id="588"/>
            <p14:sldId id="682"/>
            <p14:sldId id="683"/>
            <p14:sldId id="684"/>
            <p14:sldId id="685"/>
            <p14:sldId id="686"/>
          </p14:sldIdLst>
        </p14:section>
        <p14:section name="未命名的章節" id="{C3D80371-931D-4355-9058-A86519CF6902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42">
          <p15:clr>
            <a:srgbClr val="A4A3A4"/>
          </p15:clr>
        </p15:guide>
        <p15:guide id="2" pos="3111">
          <p15:clr>
            <a:srgbClr val="A4A3A4"/>
          </p15:clr>
        </p15:guide>
        <p15:guide id="3" orient="horz" pos="3111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9999C0"/>
    <a:srgbClr val="9595BC"/>
    <a:srgbClr val="EAEAEA"/>
    <a:srgbClr val="E5EFEF"/>
    <a:srgbClr val="DEEAEA"/>
    <a:srgbClr val="CCFFCC"/>
    <a:srgbClr val="BBF3B7"/>
    <a:srgbClr val="3333CC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034E78-7F5D-4C2E-B375-FC64B27BC917}" styleName="深色樣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中等深淺樣式 4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38B1855-1B75-4FBE-930C-398BA8C253C6}" styleName="佈景主題樣式 2 - 輔色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佈景主題樣式 2 - 輔色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27F97BB-C833-4FB7-BDE5-3F7075034690}" styleName="佈景主題樣式 2 - 輔色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佈景主題樣式 1 - 輔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佈景主題樣式 2 - 輔色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中等深淺樣式 4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深色樣式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93D81CF-94F2-401A-BA57-92F5A7B2D0C5}" styleName="中等深淺樣式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E9639D4-E3E2-4D34-9284-5A2195B3D0D7}" styleName="淺色樣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淺色樣式 3 - 輔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E25E649-3F16-4E02-A733-19D2CDBF48F0}" styleName="中等深淺樣式 3 - 輔色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67" autoAdjust="0"/>
    <p:restoredTop sz="84125" autoAdjust="0"/>
  </p:normalViewPr>
  <p:slideViewPr>
    <p:cSldViewPr>
      <p:cViewPr varScale="1">
        <p:scale>
          <a:sx n="94" d="100"/>
          <a:sy n="94" d="100"/>
        </p:scale>
        <p:origin x="-96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9" d="100"/>
          <a:sy n="109" d="100"/>
        </p:scale>
        <p:origin x="-438" y="-84"/>
      </p:cViewPr>
      <p:guideLst>
        <p:guide orient="horz" pos="2142"/>
        <p:guide orient="horz" pos="3111"/>
        <p:guide pos="3111"/>
        <p:guide pos="214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388" cy="493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t" anchorCtr="0" compatLnSpc="1">
            <a:prstTxWarp prst="textNoShape">
              <a:avLst/>
            </a:prstTxWarp>
          </a:bodyPr>
          <a:lstStyle>
            <a:lvl1pPr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88" y="1"/>
            <a:ext cx="2945295" cy="493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t" anchorCtr="0" compatLnSpc="1">
            <a:prstTxWarp prst="textNoShape">
              <a:avLst/>
            </a:prstTxWarp>
          </a:bodyPr>
          <a:lstStyle>
            <a:lvl1pPr algn="r"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fld id="{E289C45F-CA0B-48F5-BE0B-D9CB8BA21E69}" type="datetime1">
              <a:rPr lang="zh-TW" altLang="en-US"/>
              <a:pPr>
                <a:defRPr/>
              </a:pPr>
              <a:t>2015/9/8</a:t>
            </a:fld>
            <a:endParaRPr lang="en-US" altLang="zh-TW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464"/>
            <a:ext cx="2946388" cy="493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b" anchorCtr="0" compatLnSpc="1">
            <a:prstTxWarp prst="textNoShape">
              <a:avLst/>
            </a:prstTxWarp>
          </a:bodyPr>
          <a:lstStyle>
            <a:lvl1pPr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88" y="9378464"/>
            <a:ext cx="2945295" cy="493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b" anchorCtr="0" compatLnSpc="1">
            <a:prstTxWarp prst="textNoShape">
              <a:avLst/>
            </a:prstTxWarp>
          </a:bodyPr>
          <a:lstStyle>
            <a:lvl1pPr algn="r"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fld id="{DEBB6D99-E97E-4AAA-9A86-E66A489BAC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65709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388" cy="493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t" anchorCtr="0" compatLnSpc="1">
            <a:prstTxWarp prst="textNoShape">
              <a:avLst/>
            </a:prstTxWarp>
          </a:bodyPr>
          <a:lstStyle>
            <a:lvl1pPr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88" y="1"/>
            <a:ext cx="2945295" cy="493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t" anchorCtr="0" compatLnSpc="1">
            <a:prstTxWarp prst="textNoShape">
              <a:avLst/>
            </a:prstTxWarp>
          </a:bodyPr>
          <a:lstStyle>
            <a:lvl1pPr algn="r"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fld id="{043A2D37-AB5B-49B0-BB23-7290DB0F4CED}" type="datetime1">
              <a:rPr lang="zh-TW" altLang="en-US"/>
              <a:pPr>
                <a:defRPr/>
              </a:pPr>
              <a:t>2015/9/8</a:t>
            </a:fld>
            <a:endParaRPr lang="en-US" altLang="zh-TW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3450" y="742950"/>
            <a:ext cx="4930775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690385"/>
            <a:ext cx="5438140" cy="444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464"/>
            <a:ext cx="2946388" cy="493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b" anchorCtr="0" compatLnSpc="1">
            <a:prstTxWarp prst="textNoShape">
              <a:avLst/>
            </a:prstTxWarp>
          </a:bodyPr>
          <a:lstStyle>
            <a:lvl1pPr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88" y="9378464"/>
            <a:ext cx="2945295" cy="493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b" anchorCtr="0" compatLnSpc="1">
            <a:prstTxWarp prst="textNoShape">
              <a:avLst/>
            </a:prstTxWarp>
          </a:bodyPr>
          <a:lstStyle>
            <a:lvl1pPr algn="r"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fld id="{F04AD530-DFE8-409F-AC2F-A68CFC574FD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9376502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9F011DFF-4CF2-4B16-A707-64B28036040A}" type="slidenum">
              <a:rPr lang="en-US" altLang="zh-TW" smtClean="0"/>
              <a:pPr eaLnBrk="1" hangingPunct="1"/>
              <a:t>1</a:t>
            </a:fld>
            <a:endParaRPr lang="en-US" altLang="zh-TW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49D338C6-14FA-48CC-A73D-B1557EEBA41C}" type="datetime1">
              <a:rPr lang="zh-TW" altLang="en-US" smtClean="0"/>
              <a:pPr eaLnBrk="1" hangingPunct="1"/>
              <a:t>2015/9/8</a:t>
            </a:fld>
            <a:endParaRPr lang="en-US" altLang="zh-TW" smtClean="0"/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smtClean="0"/>
              <a:t>CSIE CIAL Lab</a:t>
            </a:r>
          </a:p>
        </p:txBody>
      </p:sp>
      <p:sp>
        <p:nvSpPr>
          <p:cNvPr id="47109" name="Rectangle 7"/>
          <p:cNvSpPr txBox="1">
            <a:spLocks noGrp="1" noChangeArrowheads="1"/>
          </p:cNvSpPr>
          <p:nvPr/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/>
            <a:fld id="{B507DD77-2F27-408A-A247-AD7484650273}" type="slidenum">
              <a:rPr lang="en-US" altLang="zh-TW" sz="1200"/>
              <a:pPr algn="r" eaLnBrk="1" hangingPunct="1"/>
              <a:t>1</a:t>
            </a:fld>
            <a:endParaRPr lang="en-US" altLang="zh-TW" sz="120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13100" y="508000"/>
            <a:ext cx="3397250" cy="2549525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09305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When packet matches expression, may do less work than Thompson's</a:t>
            </a:r>
          </a:p>
          <a:p>
            <a:r>
              <a:rPr lang="en-US" altLang="zh-TW" dirty="0" smtClean="0"/>
              <a:t>algorithm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043A2D37-AB5B-49B0-BB23-7290DB0F4CED}" type="datetime1">
              <a:rPr lang="zh-TW" altLang="en-US" smtClean="0"/>
              <a:pPr>
                <a:defRPr/>
              </a:pPr>
              <a:t>2015/9/8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4AD530-DFE8-409F-AC2F-A68CFC574FD5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19917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Replication</a:t>
            </a:r>
            <a:r>
              <a:rPr kumimoji="1" lang="zh-TW" alt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越多 樹高越高 </a:t>
            </a:r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leaf </a:t>
            </a:r>
            <a:r>
              <a:rPr kumimoji="1" lang="zh-TW" alt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越多 不好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043A2D37-AB5B-49B0-BB23-7290DB0F4CED}" type="datetime1">
              <a:rPr lang="zh-TW" altLang="en-US" smtClean="0"/>
              <a:pPr>
                <a:defRPr/>
              </a:pPr>
              <a:t>2015/9/8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4AD530-DFE8-409F-AC2F-A68CFC574FD5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62355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F1</a:t>
            </a:r>
            <a:r>
              <a:rPr lang="zh-TW" altLang="en-US" dirty="0" smtClean="0"/>
              <a:t>有八個相異的</a:t>
            </a:r>
            <a:r>
              <a:rPr lang="en-US" altLang="zh-TW" baseline="0" dirty="0" smtClean="0"/>
              <a:t> prefix f2</a:t>
            </a:r>
            <a:r>
              <a:rPr lang="zh-TW" altLang="en-US" baseline="0" dirty="0" smtClean="0"/>
              <a:t>只有七個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043A2D37-AB5B-49B0-BB23-7290DB0F4CED}" type="datetime1">
              <a:rPr lang="zh-TW" altLang="en-US" smtClean="0"/>
              <a:pPr>
                <a:defRPr/>
              </a:pPr>
              <a:t>2015/9/8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4AD530-DFE8-409F-AC2F-A68CFC574FD5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79937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leaf nodes is greatly reduced </a:t>
            </a:r>
            <a:r>
              <a:rPr kumimoji="1" lang="zh-TW" alt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但在</a:t>
            </a:r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linear search </a:t>
            </a:r>
            <a:r>
              <a:rPr kumimoji="1" lang="zh-TW" alt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上又會變慢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043A2D37-AB5B-49B0-BB23-7290DB0F4CED}" type="datetime1">
              <a:rPr lang="zh-TW" altLang="en-US" smtClean="0"/>
              <a:pPr>
                <a:defRPr/>
              </a:pPr>
              <a:t>2015/9/8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4AD530-DFE8-409F-AC2F-A68CFC574FD5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70478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為了讓 </a:t>
            </a:r>
            <a:r>
              <a:rPr lang="en-US" altLang="zh-TW" dirty="0" smtClean="0"/>
              <a:t>leaf node</a:t>
            </a:r>
            <a:r>
              <a:rPr lang="zh-TW" altLang="en-US" dirty="0" smtClean="0"/>
              <a:t>更少      大於</a:t>
            </a:r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expansion </a:t>
            </a:r>
            <a:r>
              <a:rPr kumimoji="1" lang="zh-TW" alt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  </a:t>
            </a:r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factor</a:t>
            </a:r>
            <a:r>
              <a:rPr kumimoji="1" lang="zh-TW" alt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的</a:t>
            </a:r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rule</a:t>
            </a:r>
            <a:r>
              <a:rPr kumimoji="1" lang="zh-TW" alt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會拿掉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043A2D37-AB5B-49B0-BB23-7290DB0F4CED}" type="datetime1">
              <a:rPr lang="zh-TW" altLang="en-US" smtClean="0"/>
              <a:pPr>
                <a:defRPr/>
              </a:pPr>
              <a:t>2015/9/8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4AD530-DFE8-409F-AC2F-A68CFC574FD5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27057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kumimoji="0" lang="zh-TW" altLang="zh-TW" sz="2400">
              <a:latin typeface="Times New Roman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kumimoji="0" lang="zh-TW" altLang="zh-TW" sz="2400">
              <a:latin typeface="Times New Roman" pitchFamily="18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kumimoji="0" lang="zh-TW" altLang="zh-TW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EEB4A-837F-49A6-B673-BC26A4192022}" type="datetime1">
              <a:rPr lang="zh-TW" altLang="en-US"/>
              <a:pPr>
                <a:defRPr/>
              </a:pPr>
              <a:t>2015/9/8</a:t>
            </a:fld>
            <a:endParaRPr lang="en-US" altLang="zh-TW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2843213" y="6308725"/>
            <a:ext cx="4033837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0872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AA98F-05D8-44A8-9759-475B8088B8D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2E35E-D90F-4D83-B0CD-BBE9C6575D54}" type="datetime1">
              <a:rPr lang="zh-TW" altLang="en-US"/>
              <a:pPr>
                <a:defRPr/>
              </a:pPr>
              <a:t>2015/9/8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52D30-0AE7-42A3-B1E7-A1874917EA8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34150" y="549275"/>
            <a:ext cx="1924050" cy="53943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549275"/>
            <a:ext cx="5619750" cy="53943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AC67E-EAB6-4956-B8AE-B6521676F9E0}" type="datetime1">
              <a:rPr lang="zh-TW" altLang="en-US"/>
              <a:pPr>
                <a:defRPr/>
              </a:pPr>
              <a:t>2015/9/8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7A223-2DA6-4EBF-8107-7051207CD74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61526-E49D-4E81-A6CE-EBD204B44E1D}" type="datetime1">
              <a:rPr lang="zh-TW" altLang="en-US"/>
              <a:pPr>
                <a:defRPr/>
              </a:pPr>
              <a:t>2015/9/8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29E2D-6B4F-4CD3-A3D3-C4E701E0407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2347E-8533-4D5D-9307-04648A9487D3}" type="datetime1">
              <a:rPr lang="zh-TW" altLang="en-US"/>
              <a:pPr>
                <a:defRPr/>
              </a:pPr>
              <a:t>2015/9/8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B1232-DF00-448C-ACCD-8843BA4DAAA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75556" y="6308725"/>
            <a:ext cx="20574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B8756-D039-4654-B67B-236A94C2B8EC}" type="datetime1">
              <a:rPr lang="zh-TW" altLang="en-US"/>
              <a:pPr>
                <a:defRPr/>
              </a:pPr>
              <a:t>2015/9/8</a:t>
            </a:fld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699792" y="6320172"/>
            <a:ext cx="3960812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dirty="0"/>
              <a:t>Computer &amp; Internet Architecture Lab</a:t>
            </a:r>
          </a:p>
          <a:p>
            <a:pPr>
              <a:defRPr/>
            </a:pPr>
            <a:r>
              <a:rPr lang="en-US" altLang="zh-TW" dirty="0"/>
              <a:t>CSIE, National Cheng Kung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3F63C-EE3D-4A67-9BE8-F52E6A2DE31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42D7D3-D90F-4FA7-85EA-0085D9F9F68E}" type="datetime1">
              <a:rPr lang="zh-TW" altLang="en-US"/>
              <a:pPr>
                <a:defRPr/>
              </a:pPr>
              <a:t>2015/9/8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1F8A9-F018-403C-95E5-B930BC7EB06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0AF0F4-2DE8-4136-BAAA-B37B064CB51A}" type="datetime1">
              <a:rPr lang="zh-TW" altLang="en-US"/>
              <a:pPr>
                <a:defRPr/>
              </a:pPr>
              <a:t>2015/9/8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D8956-5698-4235-87A2-43FFF884C16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85ADF-9CBB-459F-AF59-0FFDF81DA190}" type="datetime1">
              <a:rPr lang="zh-TW" altLang="en-US"/>
              <a:pPr>
                <a:defRPr/>
              </a:pPr>
              <a:t>2015/9/8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E3430-33CF-497A-B2AB-4A94C5B3686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39552" y="6308725"/>
            <a:ext cx="20574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E6EDF2-D4BD-47D7-9130-8FC2052C6EDB}" type="datetime1">
              <a:rPr lang="zh-TW" altLang="en-US"/>
              <a:pPr>
                <a:defRPr/>
              </a:pPr>
              <a:t>2015/9/8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699792" y="6320172"/>
            <a:ext cx="3960812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2683A-7018-4BAB-8721-AD6325F5AF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1EAFE-E229-428A-9344-861A6FE10076}" type="datetime1">
              <a:rPr lang="zh-TW" altLang="en-US"/>
              <a:pPr>
                <a:defRPr/>
              </a:pPr>
              <a:t>2015/9/8</a:t>
            </a:fld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1572C-5C2E-49A2-965C-7CB8B2360B4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B20FA-DD94-413D-B82E-528B523AE877}" type="datetime1">
              <a:rPr lang="zh-TW" altLang="en-US"/>
              <a:pPr>
                <a:defRPr/>
              </a:pPr>
              <a:t>2015/9/8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F71D9-75DE-4C83-A83F-0AED518840B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0AE51-52AB-4210-ACC9-678CAB4E789C}" type="datetime1">
              <a:rPr lang="zh-TW" altLang="en-US"/>
              <a:pPr>
                <a:defRPr/>
              </a:pPr>
              <a:t>2015/9/8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2CD28-92F7-4E71-AC93-D23BD4717A2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49275"/>
            <a:ext cx="7696200" cy="59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412875"/>
            <a:ext cx="76962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0872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</a:defRPr>
            </a:lvl1pPr>
          </a:lstStyle>
          <a:p>
            <a:pPr>
              <a:defRPr/>
            </a:pPr>
            <a:fld id="{9DAE4238-3A07-464A-8BD3-BA5F6D62104E}" type="datetime1">
              <a:rPr lang="zh-TW" altLang="en-US"/>
              <a:pPr>
                <a:defRPr/>
              </a:pPr>
              <a:t>2015/9/8</a:t>
            </a:fld>
            <a:endParaRPr lang="en-US" altLang="zh-TW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273800"/>
            <a:ext cx="396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0038" y="6308725"/>
            <a:ext cx="989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</a:defRPr>
            </a:lvl1pPr>
          </a:lstStyle>
          <a:p>
            <a:pPr>
              <a:defRPr/>
            </a:pPr>
            <a:fld id="{7EA6CC49-A81B-4B85-B434-D76FD2EC00E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031" name="Group 10"/>
          <p:cNvGrpSpPr>
            <a:grpSpLocks/>
          </p:cNvGrpSpPr>
          <p:nvPr/>
        </p:nvGrpSpPr>
        <p:grpSpPr bwMode="auto">
          <a:xfrm>
            <a:off x="168275" y="212725"/>
            <a:ext cx="8823325" cy="6096000"/>
            <a:chOff x="106" y="28"/>
            <a:chExt cx="5558" cy="3840"/>
          </a:xfrm>
        </p:grpSpPr>
        <p:sp>
          <p:nvSpPr>
            <p:cNvPr id="1032" name="AutoShape 8"/>
            <p:cNvSpPr>
              <a:spLocks noChangeArrowheads="1"/>
            </p:cNvSpPr>
            <p:nvPr/>
          </p:nvSpPr>
          <p:spPr bwMode="auto">
            <a:xfrm>
              <a:off x="106" y="28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kumimoji="0" lang="zh-TW" altLang="zh-TW" sz="2400">
                <a:latin typeface="Times New Roman" pitchFamily="18" charset="0"/>
              </a:endParaRPr>
            </a:p>
          </p:txBody>
        </p:sp>
        <p:sp>
          <p:nvSpPr>
            <p:cNvPr id="1033" name="Line 9"/>
            <p:cNvSpPr>
              <a:spLocks noChangeShapeType="1"/>
            </p:cNvSpPr>
            <p:nvPr/>
          </p:nvSpPr>
          <p:spPr bwMode="auto">
            <a:xfrm>
              <a:off x="480" y="709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  <p:sldLayoutId id="2147483884" r:id="rId12"/>
    <p:sldLayoutId id="2147483885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8118" y="1052736"/>
            <a:ext cx="8785225" cy="1944687"/>
          </a:xfrm>
        </p:spPr>
        <p:txBody>
          <a:bodyPr/>
          <a:lstStyle/>
          <a:p>
            <a:r>
              <a:rPr lang="en-US" altLang="zh-TW" sz="3600" b="1" i="0" dirty="0"/>
              <a:t>Scalable Multi-match Packet Classification Using TCAM and SRAM</a:t>
            </a:r>
            <a:endParaRPr lang="zh-TW" altLang="zh-TW" sz="3600" i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3429000"/>
            <a:ext cx="6444716" cy="2160588"/>
          </a:xfrm>
        </p:spPr>
        <p:txBody>
          <a:bodyPr/>
          <a:lstStyle/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Author:  </a:t>
            </a:r>
            <a:r>
              <a:rPr lang="en-US" altLang="zh-TW" sz="1800" dirty="0"/>
              <a:t>Yu-</a:t>
            </a:r>
            <a:r>
              <a:rPr lang="en-US" altLang="zh-TW" sz="1800" dirty="0" err="1"/>
              <a:t>Chieh</a:t>
            </a:r>
            <a:r>
              <a:rPr lang="en-US" altLang="zh-TW" sz="1800" dirty="0"/>
              <a:t> Cheng, Pi-Chung Wang</a:t>
            </a:r>
            <a:endParaRPr lang="sv-SE" altLang="zh-TW" sz="1700" dirty="0" smtClean="0"/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Publisher: </a:t>
            </a:r>
            <a:r>
              <a:rPr lang="en-US" altLang="zh-TW" sz="1800" dirty="0"/>
              <a:t>IEEE Transactions on Computers </a:t>
            </a:r>
            <a:r>
              <a:rPr lang="en-US" altLang="zh-TW" sz="1800" dirty="0" smtClean="0"/>
              <a:t>(2015)</a:t>
            </a:r>
            <a:endParaRPr lang="en-US" altLang="zh-TW" sz="1800" dirty="0"/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zh-TW" altLang="zh-TW" sz="1800" dirty="0" smtClean="0"/>
              <a:t>Y</a:t>
            </a:r>
            <a:r>
              <a:rPr lang="zh-TW" altLang="zh-TW" sz="1800" dirty="0"/>
              <a:t>e</a:t>
            </a:r>
            <a:r>
              <a:rPr lang="en-US" altLang="zh-TW" sz="1800" dirty="0" smtClean="0"/>
              <a:t>n-Chun</a:t>
            </a:r>
            <a:r>
              <a:rPr lang="zh-TW" altLang="en-US" sz="1800" dirty="0" smtClean="0"/>
              <a:t> </a:t>
            </a:r>
            <a:r>
              <a:rPr lang="en-US" altLang="zh-TW" sz="1800" dirty="0" smtClean="0"/>
              <a:t>Tseng</a:t>
            </a:r>
            <a:endParaRPr lang="en-US" altLang="zh-TW" sz="1800" dirty="0"/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2015/9/9</a:t>
            </a:r>
            <a:endParaRPr kumimoji="0" lang="en-US" altLang="zh-TW" sz="4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600200" y="6016625"/>
            <a:ext cx="59610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zh-TW" sz="1600" dirty="0"/>
              <a:t>Department of Computer Science and Information Engineering </a:t>
            </a:r>
          </a:p>
          <a:p>
            <a:pPr algn="ctr" eaLnBrk="0" hangingPunct="0"/>
            <a:r>
              <a:rPr lang="en-US" altLang="zh-TW" sz="1600" dirty="0"/>
              <a:t>National Cheng Kung University, Taiwan R.O.C.</a:t>
            </a:r>
          </a:p>
        </p:txBody>
      </p:sp>
    </p:spTree>
    <p:extLst>
      <p:ext uri="{BB962C8B-B14F-4D97-AF65-F5344CB8AC3E}">
        <p14:creationId xmlns:p14="http://schemas.microsoft.com/office/powerpoint/2010/main" val="321984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</a:t>
            </a:r>
            <a:r>
              <a:rPr lang="en-US" altLang="zh-TW" b="1" dirty="0"/>
              <a:t>scheme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For each rule, there is a counter which is </a:t>
            </a:r>
            <a:r>
              <a:rPr lang="en-US" altLang="zh-TW" dirty="0" smtClean="0"/>
              <a:t>initially</a:t>
            </a:r>
            <a:r>
              <a:rPr lang="zh-TW" altLang="en-US" dirty="0" smtClean="0"/>
              <a:t> </a:t>
            </a:r>
            <a:r>
              <a:rPr lang="en-US" altLang="zh-TW" dirty="0" smtClean="0"/>
              <a:t>set </a:t>
            </a:r>
            <a:r>
              <a:rPr lang="en-US" altLang="zh-TW" dirty="0"/>
              <a:t>to zero. </a:t>
            </a:r>
            <a:endParaRPr lang="en-US" altLang="zh-TW" dirty="0" smtClean="0"/>
          </a:p>
          <a:p>
            <a:r>
              <a:rPr lang="en-US" altLang="zh-TW" dirty="0" smtClean="0"/>
              <a:t>When </a:t>
            </a:r>
            <a:r>
              <a:rPr lang="en-US" altLang="zh-TW" dirty="0"/>
              <a:t>a node is split into two child </a:t>
            </a:r>
            <a:r>
              <a:rPr lang="en-US" altLang="zh-TW" dirty="0" smtClean="0"/>
              <a:t>nodes,</a:t>
            </a:r>
            <a:r>
              <a:rPr lang="zh-TW" altLang="en-US" dirty="0" smtClean="0"/>
              <a:t> </a:t>
            </a:r>
            <a:r>
              <a:rPr lang="en-US" altLang="zh-TW" dirty="0" smtClean="0"/>
              <a:t>each </a:t>
            </a:r>
            <a:r>
              <a:rPr lang="en-US" altLang="zh-TW" dirty="0"/>
              <a:t>rule of the parent node is tested to identify </a:t>
            </a:r>
            <a:r>
              <a:rPr lang="en-US" altLang="zh-TW" dirty="0" smtClean="0"/>
              <a:t>the</a:t>
            </a:r>
            <a:r>
              <a:rPr lang="zh-TW" altLang="en-US" dirty="0" smtClean="0"/>
              <a:t> </a:t>
            </a:r>
            <a:r>
              <a:rPr lang="en-US" altLang="zh-TW" dirty="0" smtClean="0"/>
              <a:t>presence </a:t>
            </a:r>
            <a:r>
              <a:rPr lang="en-US" altLang="zh-TW" dirty="0"/>
              <a:t>of overlapping child nodes. If a rule </a:t>
            </a:r>
            <a:r>
              <a:rPr lang="en-US" altLang="zh-TW" dirty="0" smtClean="0"/>
              <a:t>overlaps</a:t>
            </a:r>
            <a:r>
              <a:rPr lang="zh-TW" altLang="en-US" dirty="0" smtClean="0"/>
              <a:t> </a:t>
            </a:r>
            <a:r>
              <a:rPr lang="en-US" altLang="zh-TW" dirty="0" smtClean="0"/>
              <a:t>more </a:t>
            </a:r>
            <a:r>
              <a:rPr lang="en-US" altLang="zh-TW" dirty="0"/>
              <a:t>than one child node, then the counter value </a:t>
            </a:r>
            <a:r>
              <a:rPr lang="en-US" altLang="zh-TW" dirty="0" smtClean="0"/>
              <a:t>is</a:t>
            </a:r>
            <a:r>
              <a:rPr lang="zh-TW" altLang="en-US" dirty="0" smtClean="0"/>
              <a:t> </a:t>
            </a:r>
            <a:r>
              <a:rPr lang="en-US" altLang="zh-TW" dirty="0" smtClean="0"/>
              <a:t>increased </a:t>
            </a:r>
            <a:r>
              <a:rPr lang="en-US" altLang="zh-TW" dirty="0"/>
              <a:t>by one.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84951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</a:t>
            </a:r>
            <a:r>
              <a:rPr lang="en-US" altLang="zh-TW" b="1" dirty="0"/>
              <a:t>scheme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64804"/>
            <a:ext cx="8326517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文字方塊 6"/>
          <p:cNvSpPr txBox="1"/>
          <p:nvPr/>
        </p:nvSpPr>
        <p:spPr>
          <a:xfrm>
            <a:off x="575556" y="1448780"/>
            <a:ext cx="3888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err="1">
                <a:solidFill>
                  <a:srgbClr val="FF0000"/>
                </a:solidFill>
                <a:latin typeface="+mj-lt"/>
              </a:rPr>
              <a:t>b</a:t>
            </a:r>
            <a:r>
              <a:rPr lang="en-US" altLang="zh-TW" sz="2400" b="1" dirty="0" err="1" smtClean="0">
                <a:solidFill>
                  <a:srgbClr val="FF0000"/>
                </a:solidFill>
                <a:latin typeface="+mj-lt"/>
              </a:rPr>
              <a:t>inth</a:t>
            </a:r>
            <a:r>
              <a:rPr lang="en-US" altLang="zh-TW" sz="2400" b="1" dirty="0" smtClean="0">
                <a:solidFill>
                  <a:srgbClr val="FF0000"/>
                </a:solidFill>
                <a:latin typeface="+mj-lt"/>
              </a:rPr>
              <a:t> = 4</a:t>
            </a:r>
          </a:p>
          <a:p>
            <a:r>
              <a:rPr lang="en-US" altLang="zh-TW" sz="2400" b="1" dirty="0" smtClean="0">
                <a:solidFill>
                  <a:srgbClr val="FF0000"/>
                </a:solidFill>
                <a:latin typeface="+mj-lt"/>
              </a:rPr>
              <a:t>expansion</a:t>
            </a:r>
            <a:r>
              <a:rPr lang="zh-TW" altLang="en-US" sz="24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altLang="zh-TW" sz="2400" b="1" dirty="0" smtClean="0">
                <a:solidFill>
                  <a:srgbClr val="FF0000"/>
                </a:solidFill>
                <a:latin typeface="+mj-lt"/>
              </a:rPr>
              <a:t>factor = 2</a:t>
            </a:r>
            <a:endParaRPr lang="zh-TW" altLang="en-US" sz="24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85208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</a:t>
            </a:r>
            <a:r>
              <a:rPr lang="en-US" altLang="zh-TW" b="1" dirty="0"/>
              <a:t>scheme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52330"/>
            <a:ext cx="7209445" cy="492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5580112" y="4365104"/>
            <a:ext cx="35638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(</a:t>
            </a:r>
            <a:r>
              <a:rPr lang="en-US" altLang="zh-TW" dirty="0" smtClean="0"/>
              <a:t>0*, 00*) F1</a:t>
            </a:r>
            <a:endParaRPr lang="en-US" altLang="zh-TW" dirty="0"/>
          </a:p>
          <a:p>
            <a:r>
              <a:rPr lang="en-US" altLang="zh-TW" dirty="0" smtClean="0"/>
              <a:t>(1*, 00*)F1, F9 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can also be </a:t>
            </a:r>
            <a:r>
              <a:rPr lang="en-US" altLang="zh-TW" dirty="0"/>
              <a:t>merged into </a:t>
            </a:r>
            <a:endParaRPr lang="en-US" altLang="zh-TW" dirty="0" smtClean="0"/>
          </a:p>
          <a:p>
            <a:r>
              <a:rPr lang="en-US" altLang="zh-TW" dirty="0" smtClean="0"/>
              <a:t>(*, 00*)F1, F9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852087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</a:t>
            </a:r>
            <a:r>
              <a:rPr lang="en-US" altLang="zh-TW" b="1" dirty="0"/>
              <a:t>scheme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Merge</a:t>
            </a:r>
          </a:p>
          <a:p>
            <a:pPr lvl="1"/>
            <a:r>
              <a:rPr lang="en-US" altLang="zh-TW" sz="2700" dirty="0"/>
              <a:t>First, the field specifications of the index </a:t>
            </a:r>
            <a:r>
              <a:rPr lang="en-US" altLang="zh-TW" sz="2700" dirty="0" smtClean="0"/>
              <a:t>rules of </a:t>
            </a:r>
            <a:r>
              <a:rPr lang="en-US" altLang="zh-TW" sz="2700" dirty="0"/>
              <a:t>both leaf nodes can be merged into one ternary string.</a:t>
            </a:r>
          </a:p>
          <a:p>
            <a:pPr lvl="1"/>
            <a:r>
              <a:rPr lang="en-US" altLang="zh-TW" sz="2700" dirty="0"/>
              <a:t>Second, the total number of distinct rules in both </a:t>
            </a:r>
            <a:r>
              <a:rPr lang="en-US" altLang="zh-TW" sz="2700" dirty="0" smtClean="0"/>
              <a:t>nodes is </a:t>
            </a:r>
            <a:r>
              <a:rPr lang="en-US" altLang="zh-TW" sz="2700" dirty="0"/>
              <a:t>less than the </a:t>
            </a:r>
            <a:r>
              <a:rPr lang="en-US" altLang="zh-TW" sz="2700" dirty="0" err="1"/>
              <a:t>binth</a:t>
            </a:r>
            <a:r>
              <a:rPr lang="en-US" altLang="zh-TW" sz="2700" dirty="0"/>
              <a:t> value.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852087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</a:t>
            </a:r>
            <a:r>
              <a:rPr lang="en-US" altLang="zh-TW" b="1" dirty="0"/>
              <a:t>scheme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64" y="1978519"/>
            <a:ext cx="7728804" cy="3495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52087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</a:t>
            </a:r>
            <a:r>
              <a:rPr lang="en-US" altLang="zh-TW" b="1" dirty="0"/>
              <a:t>scheme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To yield all matching index rules, one d-bit </a:t>
            </a:r>
            <a:r>
              <a:rPr lang="en-US" altLang="zh-TW" dirty="0" smtClean="0"/>
              <a:t>bitmap is </a:t>
            </a:r>
            <a:r>
              <a:rPr lang="en-US" altLang="zh-TW" dirty="0"/>
              <a:t>appended to the search key in each TCAM </a:t>
            </a:r>
            <a:r>
              <a:rPr lang="en-US" altLang="zh-TW" dirty="0" smtClean="0"/>
              <a:t>access. </a:t>
            </a:r>
          </a:p>
          <a:p>
            <a:r>
              <a:rPr lang="en-US" altLang="zh-TW" dirty="0" smtClean="0"/>
              <a:t>Initially</a:t>
            </a:r>
            <a:r>
              <a:rPr lang="en-US" altLang="zh-TW" dirty="0"/>
              <a:t>, all bits of the bitmap are set to one to </a:t>
            </a:r>
            <a:r>
              <a:rPr lang="en-US" altLang="zh-TW" dirty="0" smtClean="0"/>
              <a:t>compare all </a:t>
            </a:r>
            <a:r>
              <a:rPr lang="en-US" altLang="zh-TW" dirty="0"/>
              <a:t>index rules. Assume that an index rule from the </a:t>
            </a:r>
            <a:r>
              <a:rPr lang="en-US" altLang="zh-TW" dirty="0" err="1" smtClean="0"/>
              <a:t>jth</a:t>
            </a:r>
            <a:r>
              <a:rPr lang="en-US" altLang="zh-TW" dirty="0" smtClean="0"/>
              <a:t> </a:t>
            </a:r>
            <a:r>
              <a:rPr lang="en-US" altLang="zh-TW" dirty="0"/>
              <a:t>decision tree matches the search key. In the next </a:t>
            </a:r>
            <a:r>
              <a:rPr lang="en-US" altLang="zh-TW" dirty="0" smtClean="0"/>
              <a:t>iteration, the </a:t>
            </a:r>
            <a:r>
              <a:rPr lang="en-US" altLang="zh-TW" dirty="0" err="1"/>
              <a:t>jth</a:t>
            </a:r>
            <a:r>
              <a:rPr lang="en-US" altLang="zh-TW" dirty="0"/>
              <a:t> bit of the bitmap is set to zero so that the </a:t>
            </a:r>
            <a:r>
              <a:rPr lang="en-US" altLang="zh-TW" dirty="0" smtClean="0"/>
              <a:t>same index rule will not match the search key again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849513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</a:t>
            </a:r>
            <a:r>
              <a:rPr lang="en-US" altLang="zh-TW" b="1" dirty="0"/>
              <a:t>scheme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16</a:t>
            </a:fld>
            <a:endParaRPr lang="en-US" altLang="zh-TW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556" y="1448780"/>
            <a:ext cx="5572896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文字方塊 6"/>
          <p:cNvSpPr txBox="1"/>
          <p:nvPr/>
        </p:nvSpPr>
        <p:spPr>
          <a:xfrm>
            <a:off x="683568" y="4261738"/>
            <a:ext cx="4572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packet </a:t>
            </a:r>
            <a:r>
              <a:rPr lang="en-US" altLang="zh-TW" dirty="0"/>
              <a:t>(</a:t>
            </a:r>
            <a:r>
              <a:rPr lang="en-US" altLang="zh-TW" dirty="0" smtClean="0"/>
              <a:t>0111,0111)</a:t>
            </a:r>
            <a:r>
              <a:rPr lang="zh-TW" altLang="en-US" dirty="0" smtClean="0"/>
              <a:t> </a:t>
            </a:r>
            <a:r>
              <a:rPr lang="en-US" altLang="zh-TW" dirty="0" smtClean="0"/>
              <a:t>→</a:t>
            </a:r>
            <a:r>
              <a:rPr lang="zh-TW" altLang="en-US" dirty="0" smtClean="0"/>
              <a:t> </a:t>
            </a:r>
            <a:r>
              <a:rPr lang="en-US" altLang="zh-TW" dirty="0" smtClean="0"/>
              <a:t>(0111,0111,11)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978389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</a:t>
            </a:r>
            <a:r>
              <a:rPr lang="en-US" altLang="zh-TW" b="1" dirty="0"/>
              <a:t>scheme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17</a:t>
            </a:fld>
            <a:endParaRPr lang="en-US" altLang="zh-TW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556" y="1448780"/>
            <a:ext cx="5572896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文字方塊 6"/>
          <p:cNvSpPr txBox="1"/>
          <p:nvPr/>
        </p:nvSpPr>
        <p:spPr>
          <a:xfrm>
            <a:off x="683568" y="4261738"/>
            <a:ext cx="45725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packet </a:t>
            </a:r>
            <a:r>
              <a:rPr lang="en-US" altLang="zh-TW" dirty="0"/>
              <a:t>(</a:t>
            </a:r>
            <a:r>
              <a:rPr lang="en-US" altLang="zh-TW" dirty="0" smtClean="0"/>
              <a:t>0111,0111)</a:t>
            </a:r>
            <a:r>
              <a:rPr lang="zh-TW" altLang="en-US" dirty="0" smtClean="0"/>
              <a:t> </a:t>
            </a:r>
            <a:r>
              <a:rPr lang="en-US" altLang="zh-TW" dirty="0" smtClean="0"/>
              <a:t>→</a:t>
            </a:r>
            <a:r>
              <a:rPr lang="zh-TW" altLang="en-US" dirty="0" smtClean="0"/>
              <a:t> </a:t>
            </a:r>
            <a:r>
              <a:rPr lang="en-US" altLang="zh-TW" dirty="0" smtClean="0"/>
              <a:t>(0111,0111,11)</a:t>
            </a:r>
          </a:p>
          <a:p>
            <a:endParaRPr lang="en-US" altLang="zh-TW" dirty="0"/>
          </a:p>
          <a:p>
            <a:r>
              <a:rPr lang="en-US" altLang="zh-TW" b="1" i="1" dirty="0" smtClean="0">
                <a:solidFill>
                  <a:srgbClr val="FF0000"/>
                </a:solidFill>
                <a:latin typeface="+mj-ea"/>
                <a:ea typeface="+mj-ea"/>
              </a:rPr>
              <a:t>I2 </a:t>
            </a:r>
            <a:r>
              <a:rPr lang="en-US" altLang="zh-TW" dirty="0"/>
              <a:t>→</a:t>
            </a:r>
            <a:r>
              <a:rPr lang="zh-TW" altLang="en-US" dirty="0"/>
              <a:t> </a:t>
            </a:r>
            <a:r>
              <a:rPr lang="en-US" altLang="zh-TW" dirty="0"/>
              <a:t>(</a:t>
            </a:r>
            <a:r>
              <a:rPr lang="en-US" altLang="zh-TW" dirty="0" smtClean="0"/>
              <a:t>0111,0111, </a:t>
            </a:r>
            <a:r>
              <a:rPr lang="en-US" altLang="zh-TW" dirty="0" smtClean="0">
                <a:solidFill>
                  <a:srgbClr val="FF0000"/>
                </a:solidFill>
              </a:rPr>
              <a:t>0</a:t>
            </a:r>
            <a:r>
              <a:rPr lang="en-US" altLang="zh-TW" dirty="0" smtClean="0"/>
              <a:t>1)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1440623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</a:t>
            </a:r>
            <a:r>
              <a:rPr lang="en-US" altLang="zh-TW" b="1" dirty="0"/>
              <a:t>scheme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18</a:t>
            </a:fld>
            <a:endParaRPr lang="en-US" altLang="zh-TW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556" y="1448780"/>
            <a:ext cx="5572896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文字方塊 6"/>
          <p:cNvSpPr txBox="1"/>
          <p:nvPr/>
        </p:nvSpPr>
        <p:spPr>
          <a:xfrm>
            <a:off x="683568" y="4261738"/>
            <a:ext cx="45725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packet </a:t>
            </a:r>
            <a:r>
              <a:rPr lang="en-US" altLang="zh-TW" dirty="0"/>
              <a:t>(</a:t>
            </a:r>
            <a:r>
              <a:rPr lang="en-US" altLang="zh-TW" dirty="0" smtClean="0"/>
              <a:t>0111,0111)</a:t>
            </a:r>
            <a:r>
              <a:rPr lang="zh-TW" altLang="en-US" dirty="0" smtClean="0"/>
              <a:t> </a:t>
            </a:r>
            <a:r>
              <a:rPr lang="en-US" altLang="zh-TW" dirty="0" smtClean="0"/>
              <a:t>→</a:t>
            </a:r>
            <a:r>
              <a:rPr lang="zh-TW" altLang="en-US" dirty="0" smtClean="0"/>
              <a:t> </a:t>
            </a:r>
            <a:r>
              <a:rPr lang="en-US" altLang="zh-TW" dirty="0" smtClean="0"/>
              <a:t>(0111,0111,11)</a:t>
            </a:r>
          </a:p>
          <a:p>
            <a:endParaRPr lang="en-US" altLang="zh-TW" dirty="0"/>
          </a:p>
          <a:p>
            <a:r>
              <a:rPr lang="en-US" altLang="zh-TW" b="1" i="1" dirty="0" smtClean="0">
                <a:solidFill>
                  <a:srgbClr val="FF0000"/>
                </a:solidFill>
                <a:latin typeface="+mj-ea"/>
                <a:ea typeface="+mj-ea"/>
              </a:rPr>
              <a:t>I6 </a:t>
            </a:r>
            <a:r>
              <a:rPr lang="en-US" altLang="zh-TW" dirty="0"/>
              <a:t>→</a:t>
            </a:r>
            <a:r>
              <a:rPr lang="zh-TW" altLang="en-US" dirty="0"/>
              <a:t> </a:t>
            </a:r>
            <a:r>
              <a:rPr lang="en-US" altLang="zh-TW" dirty="0"/>
              <a:t>(</a:t>
            </a:r>
            <a:r>
              <a:rPr lang="en-US" altLang="zh-TW" dirty="0" smtClean="0"/>
              <a:t>0111,0111, </a:t>
            </a:r>
            <a:r>
              <a:rPr lang="en-US" altLang="zh-TW" dirty="0" smtClean="0">
                <a:solidFill>
                  <a:srgbClr val="FF0000"/>
                </a:solidFill>
              </a:rPr>
              <a:t>0</a:t>
            </a:r>
            <a:r>
              <a:rPr lang="en-US" altLang="zh-TW" dirty="0">
                <a:solidFill>
                  <a:srgbClr val="FF0000"/>
                </a:solidFill>
              </a:rPr>
              <a:t>0</a:t>
            </a:r>
            <a:r>
              <a:rPr lang="en-US" altLang="zh-TW" dirty="0" smtClean="0"/>
              <a:t>)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5146372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</a:t>
            </a:r>
            <a:r>
              <a:rPr lang="en-US" altLang="zh-TW" b="1" dirty="0"/>
              <a:t>scheme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19</a:t>
            </a:fld>
            <a:endParaRPr lang="en-US" altLang="zh-TW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556" y="1448780"/>
            <a:ext cx="5572896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文字方塊 6"/>
          <p:cNvSpPr txBox="1"/>
          <p:nvPr/>
        </p:nvSpPr>
        <p:spPr>
          <a:xfrm>
            <a:off x="683568" y="4261738"/>
            <a:ext cx="45725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packet </a:t>
            </a:r>
            <a:r>
              <a:rPr lang="en-US" altLang="zh-TW" dirty="0"/>
              <a:t>(</a:t>
            </a:r>
            <a:r>
              <a:rPr lang="en-US" altLang="zh-TW" dirty="0" smtClean="0"/>
              <a:t>0111,0111)</a:t>
            </a:r>
            <a:r>
              <a:rPr lang="zh-TW" altLang="en-US" dirty="0" smtClean="0"/>
              <a:t> </a:t>
            </a:r>
            <a:r>
              <a:rPr lang="en-US" altLang="zh-TW" dirty="0" smtClean="0"/>
              <a:t>→</a:t>
            </a:r>
            <a:r>
              <a:rPr lang="zh-TW" altLang="en-US" dirty="0" smtClean="0"/>
              <a:t> </a:t>
            </a:r>
            <a:r>
              <a:rPr lang="en-US" altLang="zh-TW" dirty="0" smtClean="0"/>
              <a:t>(0111,0111,11)</a:t>
            </a:r>
          </a:p>
          <a:p>
            <a:endParaRPr lang="en-US" altLang="zh-TW" dirty="0"/>
          </a:p>
          <a:p>
            <a:r>
              <a:rPr lang="en-US" altLang="zh-TW" b="1" i="1" dirty="0" smtClean="0">
                <a:latin typeface="+mj-ea"/>
                <a:ea typeface="+mj-ea"/>
              </a:rPr>
              <a:t>I2(F4,F6) I6(F2,F10) </a:t>
            </a:r>
            <a:r>
              <a:rPr lang="en-US" altLang="zh-TW" dirty="0" smtClean="0"/>
              <a:t>→ </a:t>
            </a:r>
            <a:r>
              <a:rPr lang="en-US" altLang="zh-TW" b="1" i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F2 F4 F10</a:t>
            </a:r>
            <a:endParaRPr lang="en-US" altLang="zh-TW" b="1" i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01544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Outline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>
                <a:solidFill>
                  <a:srgbClr val="FF0000"/>
                </a:solidFill>
              </a:rPr>
              <a:t>Introduction</a:t>
            </a:r>
          </a:p>
          <a:p>
            <a:pPr eaLnBrk="1" hangingPunct="1"/>
            <a:r>
              <a:rPr lang="en-US" altLang="zh-TW" dirty="0"/>
              <a:t>Proposed scheme </a:t>
            </a:r>
            <a:endParaRPr lang="en-US" altLang="zh-TW" dirty="0" smtClean="0"/>
          </a:p>
          <a:p>
            <a:pPr eaLnBrk="1" hangingPunct="1"/>
            <a:r>
              <a:rPr lang="en-US" altLang="zh-TW" dirty="0" smtClean="0"/>
              <a:t>Performance Evaluation</a:t>
            </a:r>
            <a:endParaRPr lang="en-US" altLang="zh-TW" dirty="0"/>
          </a:p>
          <a:p>
            <a:pPr eaLnBrk="1" hangingPunct="1"/>
            <a:endParaRPr lang="en-US" altLang="zh-TW" dirty="0" smtClean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Computer &amp; Internet Architecture Lab</a:t>
            </a:r>
          </a:p>
          <a:p>
            <a:pPr>
              <a:defRPr/>
            </a:pPr>
            <a:r>
              <a:rPr lang="en-US" altLang="zh-TW" dirty="0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2</a:t>
            </a:fld>
            <a:endParaRPr lang="en-US" altLang="zh-TW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50"/>
    </mc:Choice>
    <mc:Fallback xmlns="">
      <p:transition spd="slow" advTm="175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</a:t>
            </a:r>
            <a:r>
              <a:rPr lang="en-US" altLang="zh-TW" b="1" dirty="0"/>
              <a:t>scheme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20</a:t>
            </a:fld>
            <a:endParaRPr lang="en-US" altLang="zh-TW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R</a:t>
            </a:r>
            <a:r>
              <a:rPr lang="en-US" altLang="zh-TW" dirty="0" smtClean="0"/>
              <a:t>ule </a:t>
            </a:r>
            <a:r>
              <a:rPr lang="en-US" altLang="zh-TW" dirty="0"/>
              <a:t>deletion by </a:t>
            </a:r>
            <a:r>
              <a:rPr lang="en-US" altLang="zh-TW" dirty="0" smtClean="0"/>
              <a:t>removing the </a:t>
            </a:r>
            <a:r>
              <a:rPr lang="en-US" altLang="zh-TW" dirty="0"/>
              <a:t>deleted rules from the corresponding SRAM </a:t>
            </a:r>
            <a:r>
              <a:rPr lang="en-US" altLang="zh-TW" dirty="0" smtClean="0"/>
              <a:t>entries without </a:t>
            </a:r>
            <a:r>
              <a:rPr lang="en-US" altLang="zh-TW" dirty="0"/>
              <a:t>modifying TCAM entries. </a:t>
            </a:r>
            <a:endParaRPr lang="en-US" altLang="zh-TW" dirty="0" smtClean="0"/>
          </a:p>
          <a:p>
            <a:r>
              <a:rPr lang="en-US" altLang="zh-TW" dirty="0" smtClean="0"/>
              <a:t>After </a:t>
            </a:r>
            <a:r>
              <a:rPr lang="en-US" altLang="zh-TW" dirty="0"/>
              <a:t>removing </a:t>
            </a:r>
            <a:r>
              <a:rPr lang="en-US" altLang="zh-TW" dirty="0" smtClean="0"/>
              <a:t>a rule</a:t>
            </a:r>
            <a:r>
              <a:rPr lang="en-US" altLang="zh-TW" dirty="0"/>
              <a:t>, the update procedure should check whether </a:t>
            </a:r>
            <a:r>
              <a:rPr lang="en-US" altLang="zh-TW" dirty="0" smtClean="0"/>
              <a:t>the original </a:t>
            </a:r>
            <a:r>
              <a:rPr lang="en-US" altLang="zh-TW" dirty="0"/>
              <a:t>index rule can be merged with another </a:t>
            </a:r>
            <a:r>
              <a:rPr lang="en-US" altLang="zh-TW" dirty="0" smtClean="0"/>
              <a:t>one.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978389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</a:t>
            </a:r>
            <a:r>
              <a:rPr lang="en-US" altLang="zh-TW" b="1" dirty="0"/>
              <a:t>scheme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21</a:t>
            </a:fld>
            <a:endParaRPr lang="en-US" altLang="zh-TW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</a:t>
            </a:r>
            <a:r>
              <a:rPr lang="en-US" altLang="zh-TW" dirty="0" smtClean="0"/>
              <a:t>he </a:t>
            </a:r>
            <a:r>
              <a:rPr lang="en-US" altLang="zh-TW" dirty="0"/>
              <a:t>first step </a:t>
            </a:r>
            <a:r>
              <a:rPr lang="en-US" altLang="zh-TW" dirty="0" smtClean="0"/>
              <a:t>starts by </a:t>
            </a:r>
            <a:r>
              <a:rPr lang="en-US" altLang="zh-TW" dirty="0"/>
              <a:t>randomly generating an address which matches </a:t>
            </a:r>
            <a:r>
              <a:rPr lang="en-US" altLang="zh-TW" dirty="0" smtClean="0"/>
              <a:t>the inserted </a:t>
            </a:r>
            <a:r>
              <a:rPr lang="en-US" altLang="zh-TW" dirty="0"/>
              <a:t>rule to access TCAM. </a:t>
            </a:r>
            <a:endParaRPr lang="en-US" altLang="zh-TW" dirty="0" smtClean="0"/>
          </a:p>
          <a:p>
            <a:r>
              <a:rPr lang="en-US" altLang="zh-TW" dirty="0" smtClean="0"/>
              <a:t>By comparing </a:t>
            </a:r>
            <a:r>
              <a:rPr lang="en-US" altLang="zh-TW" dirty="0"/>
              <a:t>the inserted rule and the matching </a:t>
            </a:r>
            <a:r>
              <a:rPr lang="en-US" altLang="zh-TW" dirty="0" smtClean="0"/>
              <a:t>index rules</a:t>
            </a:r>
            <a:r>
              <a:rPr lang="en-US" altLang="zh-TW" dirty="0"/>
              <a:t>, we can determine whether the new rule is </a:t>
            </a:r>
            <a:r>
              <a:rPr lang="en-US" altLang="zh-TW" dirty="0" smtClean="0"/>
              <a:t>enclosed by </a:t>
            </a:r>
            <a:r>
              <a:rPr lang="en-US" altLang="zh-TW" dirty="0"/>
              <a:t>an </a:t>
            </a:r>
            <a:r>
              <a:rPr lang="en-US" altLang="zh-TW" dirty="0" smtClean="0"/>
              <a:t>index.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978389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Outline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Introduction</a:t>
            </a:r>
          </a:p>
          <a:p>
            <a:pPr eaLnBrk="1" hangingPunct="1"/>
            <a:r>
              <a:rPr lang="en-US" altLang="zh-TW" dirty="0"/>
              <a:t>Proposed scheme</a:t>
            </a:r>
          </a:p>
          <a:p>
            <a:pPr eaLnBrk="1" hangingPunct="1"/>
            <a:r>
              <a:rPr lang="en-US" altLang="zh-TW" dirty="0" smtClean="0">
                <a:solidFill>
                  <a:srgbClr val="FF0000"/>
                </a:solidFill>
              </a:rPr>
              <a:t>Performance Evaluation</a:t>
            </a:r>
            <a:endParaRPr lang="en-US" altLang="zh-TW" dirty="0" smtClean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Computer &amp; Internet Architecture Lab</a:t>
            </a:r>
          </a:p>
          <a:p>
            <a:pPr>
              <a:defRPr/>
            </a:pPr>
            <a:r>
              <a:rPr lang="en-US" altLang="zh-TW" dirty="0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22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3223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50"/>
    </mc:Choice>
    <mc:Fallback xmlns="">
      <p:transition spd="slow" advTm="175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Performance </a:t>
            </a:r>
            <a:r>
              <a:rPr lang="en-US" altLang="zh-TW" b="1" dirty="0" smtClean="0"/>
              <a:t>Evaluation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Computer &amp; Internet Architecture Lab</a:t>
            </a:r>
          </a:p>
          <a:p>
            <a:pPr>
              <a:defRPr/>
            </a:pPr>
            <a:r>
              <a:rPr lang="en-US" altLang="zh-TW" dirty="0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23</a:t>
            </a:fld>
            <a:endParaRPr lang="en-US" altLang="zh-TW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540" y="1709832"/>
            <a:ext cx="8280920" cy="1760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861048"/>
            <a:ext cx="6111267" cy="1908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824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Performance </a:t>
            </a:r>
            <a:r>
              <a:rPr lang="en-US" altLang="zh-TW" b="1" dirty="0" smtClean="0"/>
              <a:t>Evaluation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Computer &amp; Internet Architecture Lab</a:t>
            </a:r>
          </a:p>
          <a:p>
            <a:pPr>
              <a:defRPr/>
            </a:pPr>
            <a:r>
              <a:rPr lang="en-US" altLang="zh-TW" dirty="0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24</a:t>
            </a:fld>
            <a:endParaRPr lang="en-US" altLang="zh-TW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660" y="1553096"/>
            <a:ext cx="6443042" cy="4600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34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Performance </a:t>
            </a:r>
            <a:r>
              <a:rPr lang="en-US" altLang="zh-TW" b="1" dirty="0" smtClean="0"/>
              <a:t>Evaluation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Computer &amp; Internet Architecture Lab</a:t>
            </a:r>
          </a:p>
          <a:p>
            <a:pPr>
              <a:defRPr/>
            </a:pPr>
            <a:r>
              <a:rPr lang="en-US" altLang="zh-TW" dirty="0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25</a:t>
            </a:fld>
            <a:endParaRPr lang="en-US" altLang="zh-TW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506736"/>
            <a:ext cx="6326417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34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Performance </a:t>
            </a:r>
            <a:r>
              <a:rPr lang="en-US" altLang="zh-TW" b="1" dirty="0" smtClean="0"/>
              <a:t>Evaluation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Computer &amp; Internet Architecture Lab</a:t>
            </a:r>
          </a:p>
          <a:p>
            <a:pPr>
              <a:defRPr/>
            </a:pPr>
            <a:r>
              <a:rPr lang="en-US" altLang="zh-TW" dirty="0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26</a:t>
            </a:fld>
            <a:endParaRPr lang="en-US" altLang="zh-TW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788" y="1592796"/>
            <a:ext cx="5686425" cy="427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34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Performance </a:t>
            </a:r>
            <a:r>
              <a:rPr lang="en-US" altLang="zh-TW" b="1" dirty="0" smtClean="0"/>
              <a:t>Evaluation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Computer &amp; Internet Architecture Lab</a:t>
            </a:r>
          </a:p>
          <a:p>
            <a:pPr>
              <a:defRPr/>
            </a:pPr>
            <a:r>
              <a:rPr lang="en-US" altLang="zh-TW" dirty="0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27</a:t>
            </a:fld>
            <a:endParaRPr lang="en-US" altLang="zh-TW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556792"/>
            <a:ext cx="6082351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34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28</a:t>
            </a:fld>
            <a:endParaRPr lang="en-US" altLang="zh-TW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192" y="296653"/>
            <a:ext cx="8640960" cy="6561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580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Introduction 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 smtClean="0"/>
              <a:t>The </a:t>
            </a:r>
            <a:r>
              <a:rPr lang="en-US" altLang="zh-TW" sz="2800" dirty="0"/>
              <a:t>approach</a:t>
            </a:r>
            <a:r>
              <a:rPr lang="en-US" altLang="zh-TW" sz="2800" dirty="0" smtClean="0"/>
              <a:t> </a:t>
            </a:r>
            <a:r>
              <a:rPr lang="en-US" altLang="zh-TW" sz="2800" dirty="0"/>
              <a:t>offload the overhead of TCAM to </a:t>
            </a:r>
            <a:r>
              <a:rPr lang="en-US" altLang="zh-TW" sz="2800" dirty="0" smtClean="0"/>
              <a:t>SRAM </a:t>
            </a:r>
            <a:r>
              <a:rPr lang="en-US" altLang="zh-TW" sz="2800" dirty="0"/>
              <a:t>to achieve efficient multi-match packet classification</a:t>
            </a:r>
            <a:r>
              <a:rPr lang="en-US" altLang="zh-TW" sz="2800" dirty="0" smtClean="0"/>
              <a:t>.</a:t>
            </a:r>
          </a:p>
          <a:p>
            <a:r>
              <a:rPr lang="en-US" altLang="zh-TW" sz="2800" dirty="0" smtClean="0"/>
              <a:t>The scheme </a:t>
            </a:r>
            <a:r>
              <a:rPr lang="en-US" altLang="zh-TW" sz="2800" dirty="0"/>
              <a:t>synthesizes TCAM compatible entries by using </a:t>
            </a:r>
            <a:r>
              <a:rPr lang="en-US" altLang="zh-TW" sz="2800" dirty="0" smtClean="0"/>
              <a:t>binary decision </a:t>
            </a:r>
            <a:r>
              <a:rPr lang="en-US" altLang="zh-TW" sz="2800" dirty="0"/>
              <a:t>trees and employs </a:t>
            </a:r>
            <a:r>
              <a:rPr lang="en-US" altLang="zh-TW" sz="2800" dirty="0" smtClean="0"/>
              <a:t>SRAM </a:t>
            </a:r>
            <a:r>
              <a:rPr lang="en-US" altLang="zh-TW" sz="2800" dirty="0"/>
              <a:t>for further </a:t>
            </a:r>
            <a:r>
              <a:rPr lang="en-US" altLang="zh-TW" sz="2800" dirty="0" smtClean="0"/>
              <a:t>comparisons.</a:t>
            </a:r>
            <a:endParaRPr lang="en-US" altLang="zh-TW" sz="2800" dirty="0" smtClean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637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Outline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Introduction</a:t>
            </a:r>
          </a:p>
          <a:p>
            <a:pPr eaLnBrk="1" hangingPunct="1"/>
            <a:r>
              <a:rPr lang="en-US" altLang="zh-TW" dirty="0">
                <a:solidFill>
                  <a:srgbClr val="FF0000"/>
                </a:solidFill>
              </a:rPr>
              <a:t>Proposed </a:t>
            </a:r>
            <a:r>
              <a:rPr lang="en-US" altLang="zh-TW" dirty="0" smtClean="0">
                <a:solidFill>
                  <a:srgbClr val="FF0000"/>
                </a:solidFill>
              </a:rPr>
              <a:t>scheme</a:t>
            </a:r>
          </a:p>
          <a:p>
            <a:pPr eaLnBrk="1" hangingPunct="1"/>
            <a:r>
              <a:rPr lang="en-US" altLang="zh-TW" dirty="0" smtClean="0"/>
              <a:t>Performance Evaluation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Computer &amp; Internet Architecture Lab</a:t>
            </a:r>
          </a:p>
          <a:p>
            <a:pPr>
              <a:defRPr/>
            </a:pPr>
            <a:r>
              <a:rPr lang="en-US" altLang="zh-TW" dirty="0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4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158304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50"/>
    </mc:Choice>
    <mc:Fallback xmlns="">
      <p:transition spd="slow" advTm="175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</a:t>
            </a:r>
            <a:r>
              <a:rPr lang="en-US" altLang="zh-TW" b="1" dirty="0"/>
              <a:t>scheme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</a:t>
            </a:r>
            <a:r>
              <a:rPr lang="en-US" altLang="zh-TW" dirty="0" smtClean="0"/>
              <a:t> </a:t>
            </a:r>
            <a:r>
              <a:rPr lang="en-US" altLang="zh-TW" dirty="0"/>
              <a:t>root node corresponding to the whole </a:t>
            </a:r>
            <a:r>
              <a:rPr lang="en-US" altLang="zh-TW" dirty="0" smtClean="0"/>
              <a:t>k-dimensional </a:t>
            </a:r>
            <a:r>
              <a:rPr lang="en-US" altLang="zh-TW" dirty="0"/>
              <a:t>space, and all rules are stored in the </a:t>
            </a:r>
            <a:r>
              <a:rPr lang="en-US" altLang="zh-TW" dirty="0" smtClean="0"/>
              <a:t>list.</a:t>
            </a:r>
            <a:endParaRPr lang="en-US" altLang="zh-TW" dirty="0"/>
          </a:p>
          <a:p>
            <a:r>
              <a:rPr lang="en-US" altLang="zh-TW" dirty="0" smtClean="0"/>
              <a:t>The </a:t>
            </a:r>
            <a:r>
              <a:rPr lang="en-US" altLang="zh-TW" dirty="0"/>
              <a:t>rule list of a leaf node is allowed </a:t>
            </a:r>
            <a:r>
              <a:rPr lang="en-US" altLang="zh-TW" dirty="0" smtClean="0"/>
              <a:t>to have </a:t>
            </a:r>
            <a:r>
              <a:rPr lang="en-US" altLang="zh-TW" dirty="0"/>
              <a:t>at most bin-threshold (</a:t>
            </a:r>
            <a:r>
              <a:rPr lang="en-US" altLang="zh-TW" dirty="0" err="1"/>
              <a:t>binth</a:t>
            </a:r>
            <a:r>
              <a:rPr lang="en-US" altLang="zh-TW" dirty="0"/>
              <a:t>) rules. </a:t>
            </a:r>
            <a:endParaRPr lang="en-US" altLang="zh-TW" dirty="0" smtClean="0"/>
          </a:p>
          <a:p>
            <a:r>
              <a:rPr lang="en-US" altLang="zh-TW" dirty="0" smtClean="0"/>
              <a:t>If </a:t>
            </a:r>
            <a:r>
              <a:rPr lang="en-US" altLang="zh-TW" dirty="0"/>
              <a:t>the </a:t>
            </a:r>
            <a:r>
              <a:rPr lang="en-US" altLang="zh-TW" dirty="0" smtClean="0"/>
              <a:t>length of </a:t>
            </a:r>
            <a:r>
              <a:rPr lang="en-US" altLang="zh-TW" dirty="0"/>
              <a:t>a rule list is more than </a:t>
            </a:r>
            <a:r>
              <a:rPr lang="en-US" altLang="zh-TW" dirty="0" err="1"/>
              <a:t>binth</a:t>
            </a:r>
            <a:r>
              <a:rPr lang="en-US" altLang="zh-TW" dirty="0"/>
              <a:t>, then two child </a:t>
            </a:r>
            <a:r>
              <a:rPr lang="en-US" altLang="zh-TW" dirty="0" smtClean="0"/>
              <a:t>nodes will </a:t>
            </a:r>
            <a:r>
              <a:rPr lang="en-US" altLang="zh-TW" dirty="0"/>
              <a:t>be appended to the node by halving the </a:t>
            </a:r>
            <a:r>
              <a:rPr lang="en-US" altLang="zh-TW" dirty="0" smtClean="0"/>
              <a:t>length of </a:t>
            </a:r>
            <a:r>
              <a:rPr lang="en-US" altLang="zh-TW" dirty="0"/>
              <a:t>a selected dimension.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84951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</a:t>
            </a:r>
            <a:r>
              <a:rPr lang="en-US" altLang="zh-TW" b="1" dirty="0"/>
              <a:t>scheme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An index rule is synthesized for each leaf node. </a:t>
            </a:r>
            <a:r>
              <a:rPr lang="en-US" altLang="zh-TW" dirty="0" smtClean="0"/>
              <a:t>Each</a:t>
            </a:r>
            <a:r>
              <a:rPr lang="zh-TW" altLang="en-US" dirty="0" smtClean="0"/>
              <a:t> </a:t>
            </a:r>
            <a:r>
              <a:rPr lang="en-US" altLang="zh-TW" dirty="0" smtClean="0"/>
              <a:t>index </a:t>
            </a:r>
            <a:r>
              <a:rPr lang="en-US" altLang="zh-TW" dirty="0"/>
              <a:t>rule consists of two parts, rule specification </a:t>
            </a:r>
            <a:r>
              <a:rPr lang="en-US" altLang="zh-TW" dirty="0" smtClean="0"/>
              <a:t>stored</a:t>
            </a:r>
            <a:r>
              <a:rPr lang="zh-TW" altLang="en-US" dirty="0" smtClean="0"/>
              <a:t> </a:t>
            </a:r>
            <a:r>
              <a:rPr lang="en-US" altLang="zh-TW" dirty="0" smtClean="0"/>
              <a:t>in </a:t>
            </a:r>
            <a:r>
              <a:rPr lang="en-US" altLang="zh-TW" dirty="0"/>
              <a:t>TCAM and the associated original rules stored </a:t>
            </a:r>
            <a:r>
              <a:rPr lang="en-US" altLang="zh-TW" dirty="0" smtClean="0"/>
              <a:t>in</a:t>
            </a:r>
            <a:r>
              <a:rPr lang="zh-TW" altLang="en-US" dirty="0" smtClean="0"/>
              <a:t> </a:t>
            </a:r>
            <a:r>
              <a:rPr lang="en-US" altLang="zh-TW" dirty="0" smtClean="0"/>
              <a:t>SRAM</a:t>
            </a:r>
            <a:r>
              <a:rPr lang="en-US" altLang="zh-TW" dirty="0"/>
              <a:t>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84951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</a:t>
            </a:r>
            <a:r>
              <a:rPr lang="en-US" altLang="zh-TW" b="1" dirty="0"/>
              <a:t>scheme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684" y="1088740"/>
            <a:ext cx="6302648" cy="5664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4951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</a:t>
            </a:r>
            <a:r>
              <a:rPr lang="en-US" altLang="zh-TW" b="1" dirty="0"/>
              <a:t>scheme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06" y="1052736"/>
            <a:ext cx="5976664" cy="1332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588" y="2368252"/>
            <a:ext cx="7308812" cy="4427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503548" y="2528900"/>
            <a:ext cx="2268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err="1">
                <a:solidFill>
                  <a:srgbClr val="FF0000"/>
                </a:solidFill>
              </a:rPr>
              <a:t>b</a:t>
            </a:r>
            <a:r>
              <a:rPr lang="en-US" altLang="zh-TW" sz="2400" dirty="0" err="1" smtClean="0">
                <a:solidFill>
                  <a:srgbClr val="FF0000"/>
                </a:solidFill>
              </a:rPr>
              <a:t>inth</a:t>
            </a:r>
            <a:r>
              <a:rPr lang="en-US" altLang="zh-TW" sz="2400" dirty="0" smtClean="0">
                <a:solidFill>
                  <a:srgbClr val="FF0000"/>
                </a:solidFill>
              </a:rPr>
              <a:t> = 2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123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</a:t>
            </a:r>
            <a:r>
              <a:rPr lang="en-US" altLang="zh-TW" b="1" dirty="0"/>
              <a:t>scheme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38314"/>
            <a:ext cx="8496436" cy="3490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文字方塊 6"/>
          <p:cNvSpPr txBox="1"/>
          <p:nvPr/>
        </p:nvSpPr>
        <p:spPr>
          <a:xfrm>
            <a:off x="899592" y="2091474"/>
            <a:ext cx="2268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err="1">
                <a:solidFill>
                  <a:srgbClr val="FF0000"/>
                </a:solidFill>
              </a:rPr>
              <a:t>b</a:t>
            </a:r>
            <a:r>
              <a:rPr lang="en-US" altLang="zh-TW" sz="2400" dirty="0" err="1" smtClean="0">
                <a:solidFill>
                  <a:srgbClr val="FF0000"/>
                </a:solidFill>
              </a:rPr>
              <a:t>inth</a:t>
            </a:r>
            <a:r>
              <a:rPr lang="en-US" altLang="zh-TW" sz="2400" dirty="0" smtClean="0">
                <a:solidFill>
                  <a:srgbClr val="FF0000"/>
                </a:solidFill>
              </a:rPr>
              <a:t> = 4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951333"/>
      </p:ext>
    </p:extLst>
  </p:cSld>
  <p:clrMapOvr>
    <a:masterClrMapping/>
  </p:clrMapOvr>
</p:sld>
</file>

<file path=ppt/theme/theme1.xml><?xml version="1.0" encoding="utf-8"?>
<a:theme xmlns:a="http://schemas.openxmlformats.org/drawingml/2006/main" name="Studio">
  <a:themeElements>
    <a:clrScheme name="Studio 2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CCCCFF"/>
      </a:accent1>
      <a:accent2>
        <a:srgbClr val="009999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8A8A"/>
      </a:accent6>
      <a:hlink>
        <a:srgbClr val="3366CC"/>
      </a:hlink>
      <a:folHlink>
        <a:srgbClr val="9094B8"/>
      </a:folHlink>
    </a:clrScheme>
    <a:fontScheme name="自訂 1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98681</TotalTime>
  <Words>1018</Words>
  <Application>Microsoft Office PowerPoint</Application>
  <PresentationFormat>如螢幕大小 (4:3)</PresentationFormat>
  <Paragraphs>184</Paragraphs>
  <Slides>28</Slides>
  <Notes>6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28</vt:i4>
      </vt:variant>
    </vt:vector>
  </HeadingPairs>
  <TitlesOfParts>
    <vt:vector size="29" baseType="lpstr">
      <vt:lpstr>Studio</vt:lpstr>
      <vt:lpstr>Scalable Multi-match Packet Classification Using TCAM and SRAM</vt:lpstr>
      <vt:lpstr>Outline</vt:lpstr>
      <vt:lpstr>Introduction </vt:lpstr>
      <vt:lpstr>Outline</vt:lpstr>
      <vt:lpstr>Proposed scheme</vt:lpstr>
      <vt:lpstr>Proposed scheme</vt:lpstr>
      <vt:lpstr>Proposed scheme</vt:lpstr>
      <vt:lpstr>Proposed scheme</vt:lpstr>
      <vt:lpstr>Proposed scheme</vt:lpstr>
      <vt:lpstr>Proposed scheme</vt:lpstr>
      <vt:lpstr>Proposed scheme</vt:lpstr>
      <vt:lpstr>Proposed scheme</vt:lpstr>
      <vt:lpstr>Proposed scheme</vt:lpstr>
      <vt:lpstr>Proposed scheme</vt:lpstr>
      <vt:lpstr>Proposed scheme</vt:lpstr>
      <vt:lpstr>Proposed scheme</vt:lpstr>
      <vt:lpstr>Proposed scheme</vt:lpstr>
      <vt:lpstr>Proposed scheme</vt:lpstr>
      <vt:lpstr>Proposed scheme</vt:lpstr>
      <vt:lpstr>Proposed scheme</vt:lpstr>
      <vt:lpstr>Proposed scheme</vt:lpstr>
      <vt:lpstr>Outline</vt:lpstr>
      <vt:lpstr>Performance Evaluation</vt:lpstr>
      <vt:lpstr>Performance Evaluation</vt:lpstr>
      <vt:lpstr>Performance Evaluation</vt:lpstr>
      <vt:lpstr>Performance Evaluation</vt:lpstr>
      <vt:lpstr>Performance Evaluation</vt:lpstr>
      <vt:lpstr>PowerPoint 簡報</vt:lpstr>
    </vt:vector>
  </TitlesOfParts>
  <Company>mediahome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Thesis_ppt</dc:title>
  <dc:creator>HCC</dc:creator>
  <cp:lastModifiedBy>Home</cp:lastModifiedBy>
  <cp:revision>3669</cp:revision>
  <cp:lastPrinted>2014-07-30T02:52:42Z</cp:lastPrinted>
  <dcterms:created xsi:type="dcterms:W3CDTF">2004-07-16T19:12:18Z</dcterms:created>
  <dcterms:modified xsi:type="dcterms:W3CDTF">2015-09-07T19:33:42Z</dcterms:modified>
</cp:coreProperties>
</file>